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52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AB07F-A8D6-41D9-B35E-4C0EC4D0E1E4}" type="datetimeFigureOut">
              <a:rPr lang="pl-PL" smtClean="0"/>
              <a:t>2013-11-23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EB611-DA91-4006-A9B5-5C34649F719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AB07F-A8D6-41D9-B35E-4C0EC4D0E1E4}" type="datetimeFigureOut">
              <a:rPr lang="pl-PL" smtClean="0"/>
              <a:t>2013-11-23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EB611-DA91-4006-A9B5-5C34649F719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AB07F-A8D6-41D9-B35E-4C0EC4D0E1E4}" type="datetimeFigureOut">
              <a:rPr lang="pl-PL" smtClean="0"/>
              <a:t>2013-11-23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EB611-DA91-4006-A9B5-5C34649F719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AB07F-A8D6-41D9-B35E-4C0EC4D0E1E4}" type="datetimeFigureOut">
              <a:rPr lang="pl-PL" smtClean="0"/>
              <a:t>2013-11-23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EB611-DA91-4006-A9B5-5C34649F719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AB07F-A8D6-41D9-B35E-4C0EC4D0E1E4}" type="datetimeFigureOut">
              <a:rPr lang="pl-PL" smtClean="0"/>
              <a:t>2013-11-23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EB611-DA91-4006-A9B5-5C34649F719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AB07F-A8D6-41D9-B35E-4C0EC4D0E1E4}" type="datetimeFigureOut">
              <a:rPr lang="pl-PL" smtClean="0"/>
              <a:t>2013-11-23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EB611-DA91-4006-A9B5-5C34649F719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AB07F-A8D6-41D9-B35E-4C0EC4D0E1E4}" type="datetimeFigureOut">
              <a:rPr lang="pl-PL" smtClean="0"/>
              <a:t>2013-11-23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EB611-DA91-4006-A9B5-5C34649F719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AB07F-A8D6-41D9-B35E-4C0EC4D0E1E4}" type="datetimeFigureOut">
              <a:rPr lang="pl-PL" smtClean="0"/>
              <a:t>2013-11-23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EB611-DA91-4006-A9B5-5C34649F719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AB07F-A8D6-41D9-B35E-4C0EC4D0E1E4}" type="datetimeFigureOut">
              <a:rPr lang="pl-PL" smtClean="0"/>
              <a:t>2013-11-23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EB611-DA91-4006-A9B5-5C34649F719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AB07F-A8D6-41D9-B35E-4C0EC4D0E1E4}" type="datetimeFigureOut">
              <a:rPr lang="pl-PL" smtClean="0"/>
              <a:t>2013-11-23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EB611-DA91-4006-A9B5-5C34649F719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AB07F-A8D6-41D9-B35E-4C0EC4D0E1E4}" type="datetimeFigureOut">
              <a:rPr lang="pl-PL" smtClean="0"/>
              <a:t>2013-11-23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EB611-DA91-4006-A9B5-5C34649F719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AB07F-A8D6-41D9-B35E-4C0EC4D0E1E4}" type="datetimeFigureOut">
              <a:rPr lang="pl-PL" smtClean="0"/>
              <a:t>2013-11-23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EB611-DA91-4006-A9B5-5C34649F7192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jpeg"/><Relationship Id="rId18" Type="http://schemas.openxmlformats.org/officeDocument/2006/relationships/image" Target="../media/image2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17" Type="http://schemas.openxmlformats.org/officeDocument/2006/relationships/image" Target="../media/image20.jpeg"/><Relationship Id="rId2" Type="http://schemas.openxmlformats.org/officeDocument/2006/relationships/image" Target="../media/image5.jpeg"/><Relationship Id="rId16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5" Type="http://schemas.openxmlformats.org/officeDocument/2006/relationships/image" Target="../media/image18.jpeg"/><Relationship Id="rId10" Type="http://schemas.openxmlformats.org/officeDocument/2006/relationships/image" Target="../media/image13.jpeg"/><Relationship Id="rId19" Type="http://schemas.openxmlformats.org/officeDocument/2006/relationships/image" Target="../media/image22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Relationship Id="rId1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/>
          <a:lstStyle/>
          <a:p>
            <a:r>
              <a:rPr lang="pl-PL" dirty="0" smtClean="0"/>
              <a:t>Lekcja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1752600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Temat: </a:t>
            </a:r>
            <a:r>
              <a:rPr lang="pl-PL" b="1" dirty="0" smtClean="0">
                <a:solidFill>
                  <a:schemeClr val="tx1"/>
                </a:solidFill>
              </a:rPr>
              <a:t>Równoległobok i romb –  własności, obwód i ple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4" name="Równoległobok 3"/>
          <p:cNvSpPr/>
          <p:nvPr/>
        </p:nvSpPr>
        <p:spPr>
          <a:xfrm>
            <a:off x="611560" y="3501008"/>
            <a:ext cx="4392488" cy="165618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Równoległobok 4"/>
          <p:cNvSpPr/>
          <p:nvPr/>
        </p:nvSpPr>
        <p:spPr>
          <a:xfrm>
            <a:off x="5868144" y="3501008"/>
            <a:ext cx="2232248" cy="1584176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1043608" y="544522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Równoległobok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6012160" y="537321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Romb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907704" y="476672"/>
            <a:ext cx="525658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Które figury są równoległobokami?</a:t>
            </a:r>
            <a:endParaRPr lang="pl-PL" dirty="0"/>
          </a:p>
        </p:txBody>
      </p:sp>
      <p:sp>
        <p:nvSpPr>
          <p:cNvPr id="3" name="Trójkąt równoramienny 2"/>
          <p:cNvSpPr/>
          <p:nvPr/>
        </p:nvSpPr>
        <p:spPr>
          <a:xfrm>
            <a:off x="323528" y="1124744"/>
            <a:ext cx="1512168" cy="1296144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2339752" y="1196752"/>
            <a:ext cx="288032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Równoległobok 4"/>
          <p:cNvSpPr/>
          <p:nvPr/>
        </p:nvSpPr>
        <p:spPr>
          <a:xfrm>
            <a:off x="251520" y="2636912"/>
            <a:ext cx="1656184" cy="1152128"/>
          </a:xfrm>
          <a:prstGeom prst="parallelogram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2267744" y="2636912"/>
            <a:ext cx="1224136" cy="22322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Trapez 6"/>
          <p:cNvSpPr/>
          <p:nvPr/>
        </p:nvSpPr>
        <p:spPr>
          <a:xfrm>
            <a:off x="3707904" y="2708920"/>
            <a:ext cx="2952328" cy="1440160"/>
          </a:xfrm>
          <a:prstGeom prst="trapezoi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z rogami ściętymi z jednej strony 7"/>
          <p:cNvSpPr/>
          <p:nvPr/>
        </p:nvSpPr>
        <p:spPr>
          <a:xfrm>
            <a:off x="5868144" y="1196752"/>
            <a:ext cx="2160240" cy="1224136"/>
          </a:xfrm>
          <a:prstGeom prst="snip2Same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Równoległobok 8"/>
          <p:cNvSpPr/>
          <p:nvPr/>
        </p:nvSpPr>
        <p:spPr>
          <a:xfrm>
            <a:off x="3779912" y="4293096"/>
            <a:ext cx="3744416" cy="1080120"/>
          </a:xfrm>
          <a:prstGeom prst="parallelogram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Równoległobok 10"/>
          <p:cNvSpPr/>
          <p:nvPr/>
        </p:nvSpPr>
        <p:spPr>
          <a:xfrm rot="1007901">
            <a:off x="1217923" y="5436740"/>
            <a:ext cx="2520280" cy="1080120"/>
          </a:xfrm>
          <a:prstGeom prst="parallelogram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ześciokąt 11"/>
          <p:cNvSpPr/>
          <p:nvPr/>
        </p:nvSpPr>
        <p:spPr>
          <a:xfrm>
            <a:off x="395536" y="4077072"/>
            <a:ext cx="1368152" cy="1440160"/>
          </a:xfrm>
          <a:prstGeom prst="hexagon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12"/>
          <p:cNvSpPr/>
          <p:nvPr/>
        </p:nvSpPr>
        <p:spPr>
          <a:xfrm>
            <a:off x="6948264" y="2708920"/>
            <a:ext cx="1296144" cy="136815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Romb 13"/>
          <p:cNvSpPr/>
          <p:nvPr/>
        </p:nvSpPr>
        <p:spPr>
          <a:xfrm>
            <a:off x="5724128" y="5157192"/>
            <a:ext cx="2160240" cy="141277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Strzałka w dół 14"/>
          <p:cNvSpPr/>
          <p:nvPr/>
        </p:nvSpPr>
        <p:spPr>
          <a:xfrm>
            <a:off x="4139952" y="4869160"/>
            <a:ext cx="1224136" cy="1700808"/>
          </a:xfrm>
          <a:prstGeom prst="down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12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rownoleglobok_w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908720"/>
            <a:ext cx="5400600" cy="36004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1547664" y="620688"/>
            <a:ext cx="6048672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Własności </a:t>
            </a:r>
            <a:r>
              <a:rPr lang="pl-PL" b="1" dirty="0" smtClean="0"/>
              <a:t>równoległoboku</a:t>
            </a:r>
            <a:endParaRPr lang="pl-PL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5292080" y="1700808"/>
            <a:ext cx="3096344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dirty="0" smtClean="0"/>
              <a:t>Boki równoległe są równej długości</a:t>
            </a:r>
            <a:endParaRPr lang="pl-PL" dirty="0"/>
          </a:p>
        </p:txBody>
      </p:sp>
      <p:cxnSp>
        <p:nvCxnSpPr>
          <p:cNvPr id="11" name="Łącznik prosty 10"/>
          <p:cNvCxnSpPr/>
          <p:nvPr/>
        </p:nvCxnSpPr>
        <p:spPr>
          <a:xfrm>
            <a:off x="2051720" y="1772816"/>
            <a:ext cx="3024336" cy="0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Łącznik prosty 11"/>
          <p:cNvCxnSpPr/>
          <p:nvPr/>
        </p:nvCxnSpPr>
        <p:spPr>
          <a:xfrm>
            <a:off x="1043608" y="3429000"/>
            <a:ext cx="3024336" cy="0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Łącznik prosty 13"/>
          <p:cNvCxnSpPr/>
          <p:nvPr/>
        </p:nvCxnSpPr>
        <p:spPr>
          <a:xfrm flipH="1">
            <a:off x="1043608" y="1700808"/>
            <a:ext cx="1080120" cy="1800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 flipH="1">
            <a:off x="3995936" y="1772816"/>
            <a:ext cx="1080120" cy="1800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ole tekstowe 17"/>
          <p:cNvSpPr txBox="1"/>
          <p:nvPr/>
        </p:nvSpPr>
        <p:spPr>
          <a:xfrm>
            <a:off x="5292080" y="2636912"/>
            <a:ext cx="3096344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dirty="0" smtClean="0"/>
              <a:t>Kąty  przeciwległe mają równe miary</a:t>
            </a:r>
            <a:endParaRPr lang="pl-PL" dirty="0"/>
          </a:p>
        </p:txBody>
      </p:sp>
      <p:cxnSp>
        <p:nvCxnSpPr>
          <p:cNvPr id="20" name="Łącznik prosty ze strzałką 19"/>
          <p:cNvCxnSpPr/>
          <p:nvPr/>
        </p:nvCxnSpPr>
        <p:spPr>
          <a:xfrm flipV="1">
            <a:off x="1547664" y="1916832"/>
            <a:ext cx="3096344" cy="1368152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ze strzałką 22"/>
          <p:cNvCxnSpPr/>
          <p:nvPr/>
        </p:nvCxnSpPr>
        <p:spPr>
          <a:xfrm>
            <a:off x="2267744" y="1988840"/>
            <a:ext cx="1584176" cy="1296144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ole tekstowe 23"/>
          <p:cNvSpPr txBox="1"/>
          <p:nvPr/>
        </p:nvSpPr>
        <p:spPr>
          <a:xfrm>
            <a:off x="5292080" y="3573016"/>
            <a:ext cx="3096344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dirty="0" smtClean="0"/>
              <a:t>Suma miar sąsiednich kątów wynosi 180</a:t>
            </a:r>
            <a:r>
              <a:rPr lang="pl-PL" baseline="30000" dirty="0" smtClean="0"/>
              <a:t>o</a:t>
            </a:r>
            <a:endParaRPr lang="pl-PL" dirty="0"/>
          </a:p>
        </p:txBody>
      </p:sp>
      <p:sp>
        <p:nvSpPr>
          <p:cNvPr id="25" name="pole tekstowe 24"/>
          <p:cNvSpPr txBox="1"/>
          <p:nvPr/>
        </p:nvSpPr>
        <p:spPr>
          <a:xfrm>
            <a:off x="611560" y="4149080"/>
            <a:ext cx="3024336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sz="2800" dirty="0" smtClean="0"/>
              <a:t>α</a:t>
            </a:r>
            <a:r>
              <a:rPr lang="pl-PL" sz="2800" dirty="0" smtClean="0"/>
              <a:t>   +   </a:t>
            </a:r>
            <a:r>
              <a:rPr lang="el-GR" sz="2800" dirty="0" smtClean="0"/>
              <a:t>β</a:t>
            </a:r>
            <a:r>
              <a:rPr lang="pl-PL" sz="2800" dirty="0" smtClean="0"/>
              <a:t>   = 180</a:t>
            </a:r>
            <a:r>
              <a:rPr lang="pl-PL" sz="2800" baseline="30000" dirty="0" smtClean="0"/>
              <a:t>o</a:t>
            </a:r>
            <a:endParaRPr lang="pl-PL" sz="2800" dirty="0"/>
          </a:p>
        </p:txBody>
      </p:sp>
      <p:sp>
        <p:nvSpPr>
          <p:cNvPr id="26" name="pole tekstowe 25"/>
          <p:cNvSpPr txBox="1"/>
          <p:nvPr/>
        </p:nvSpPr>
        <p:spPr>
          <a:xfrm>
            <a:off x="5292080" y="4509120"/>
            <a:ext cx="3096344" cy="14773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dirty="0" smtClean="0"/>
              <a:t>Przekątne:</a:t>
            </a:r>
          </a:p>
          <a:p>
            <a:pPr>
              <a:buFontTx/>
              <a:buChar char="-"/>
            </a:pPr>
            <a:r>
              <a:rPr lang="pl-PL" dirty="0" smtClean="0"/>
              <a:t> dzielą się  na połowy</a:t>
            </a:r>
          </a:p>
          <a:p>
            <a:pPr>
              <a:buFontTx/>
              <a:buChar char="-"/>
            </a:pPr>
            <a:r>
              <a:rPr lang="pl-PL" dirty="0" smtClean="0"/>
              <a:t> przecinają się pod kątem  dowolnym</a:t>
            </a:r>
          </a:p>
          <a:p>
            <a:pPr>
              <a:buFontTx/>
              <a:buChar char="-"/>
            </a:pPr>
            <a:r>
              <a:rPr lang="pl-PL" dirty="0"/>
              <a:t> </a:t>
            </a:r>
            <a:r>
              <a:rPr lang="pl-PL" dirty="0" smtClean="0"/>
              <a:t> mogą być różnej długości</a:t>
            </a:r>
            <a:endParaRPr lang="pl-PL" dirty="0"/>
          </a:p>
        </p:txBody>
      </p:sp>
      <p:cxnSp>
        <p:nvCxnSpPr>
          <p:cNvPr id="28" name="Łącznik prosty 27"/>
          <p:cNvCxnSpPr/>
          <p:nvPr/>
        </p:nvCxnSpPr>
        <p:spPr>
          <a:xfrm>
            <a:off x="2051720" y="1772816"/>
            <a:ext cx="2016224" cy="172819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Łącznik prosty 29"/>
          <p:cNvCxnSpPr/>
          <p:nvPr/>
        </p:nvCxnSpPr>
        <p:spPr>
          <a:xfrm flipV="1">
            <a:off x="1115616" y="1772816"/>
            <a:ext cx="3960440" cy="165618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pole tekstowe 30"/>
          <p:cNvSpPr txBox="1"/>
          <p:nvPr/>
        </p:nvSpPr>
        <p:spPr>
          <a:xfrm>
            <a:off x="611560" y="5157192"/>
            <a:ext cx="3024336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800" dirty="0" err="1" smtClean="0"/>
              <a:t>Obw</a:t>
            </a:r>
            <a:r>
              <a:rPr lang="pl-PL" sz="2800" dirty="0" smtClean="0"/>
              <a:t>  = 2a + 2b</a:t>
            </a:r>
            <a:endParaRPr lang="pl-PL" sz="2800" dirty="0"/>
          </a:p>
        </p:txBody>
      </p:sp>
      <p:cxnSp>
        <p:nvCxnSpPr>
          <p:cNvPr id="33" name="Łącznik prosty ze strzałką 32"/>
          <p:cNvCxnSpPr/>
          <p:nvPr/>
        </p:nvCxnSpPr>
        <p:spPr>
          <a:xfrm flipV="1">
            <a:off x="1619672" y="3212976"/>
            <a:ext cx="2088232" cy="72008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8" grpId="0" animBg="1"/>
      <p:bldP spid="24" grpId="0" animBg="1"/>
      <p:bldP spid="25" grpId="0" animBg="1"/>
      <p:bldP spid="26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547664" y="620688"/>
            <a:ext cx="6048672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Własności </a:t>
            </a:r>
            <a:r>
              <a:rPr lang="pl-PL" b="1" dirty="0" smtClean="0"/>
              <a:t>równoległoboku</a:t>
            </a:r>
            <a:endParaRPr lang="pl-PL" b="1" dirty="0"/>
          </a:p>
        </p:txBody>
      </p:sp>
      <p:pic>
        <p:nvPicPr>
          <p:cNvPr id="19" name="Obraz 18" descr="imagesCATYTP6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484784"/>
            <a:ext cx="4392488" cy="1991789"/>
          </a:xfrm>
          <a:prstGeom prst="rect">
            <a:avLst/>
          </a:prstGeom>
        </p:spPr>
      </p:pic>
      <p:sp>
        <p:nvSpPr>
          <p:cNvPr id="21" name="pole tekstowe 20"/>
          <p:cNvSpPr txBox="1"/>
          <p:nvPr/>
        </p:nvSpPr>
        <p:spPr>
          <a:xfrm>
            <a:off x="5292080" y="1916832"/>
            <a:ext cx="3312368" cy="93610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dirty="0" smtClean="0"/>
              <a:t>Odległość pomiędzy dwoma równoległymi bokami nazywamy </a:t>
            </a:r>
            <a:r>
              <a:rPr lang="pl-PL" b="1" dirty="0" smtClean="0"/>
              <a:t>wysokością</a:t>
            </a:r>
            <a:endParaRPr lang="pl-PL" b="1" dirty="0"/>
          </a:p>
        </p:txBody>
      </p:sp>
      <p:sp>
        <p:nvSpPr>
          <p:cNvPr id="22" name="pole tekstowe 21"/>
          <p:cNvSpPr txBox="1"/>
          <p:nvPr/>
        </p:nvSpPr>
        <p:spPr>
          <a:xfrm>
            <a:off x="4932040" y="3212976"/>
            <a:ext cx="396044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dirty="0" smtClean="0"/>
              <a:t>Równoległobok ma dwa rodzaje wysokości:</a:t>
            </a:r>
          </a:p>
        </p:txBody>
      </p:sp>
      <p:sp>
        <p:nvSpPr>
          <p:cNvPr id="27" name="pole tekstowe 26"/>
          <p:cNvSpPr txBox="1"/>
          <p:nvPr/>
        </p:nvSpPr>
        <p:spPr>
          <a:xfrm>
            <a:off x="4932040" y="4005064"/>
            <a:ext cx="396044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dirty="0" smtClean="0"/>
              <a:t>Wysokość  </a:t>
            </a:r>
            <a:r>
              <a:rPr lang="pl-PL" b="1" dirty="0" smtClean="0"/>
              <a:t>h</a:t>
            </a:r>
            <a:r>
              <a:rPr lang="pl-PL" b="1" baseline="-25000" dirty="0" smtClean="0"/>
              <a:t>1</a:t>
            </a:r>
            <a:r>
              <a:rPr lang="pl-PL" dirty="0" smtClean="0"/>
              <a:t> opuszczona na bok </a:t>
            </a:r>
            <a:r>
              <a:rPr lang="pl-PL" b="1" dirty="0" smtClean="0"/>
              <a:t>a</a:t>
            </a:r>
            <a:endParaRPr lang="pl-PL" b="1" dirty="0"/>
          </a:p>
        </p:txBody>
      </p:sp>
      <p:sp>
        <p:nvSpPr>
          <p:cNvPr id="29" name="pole tekstowe 28"/>
          <p:cNvSpPr txBox="1"/>
          <p:nvPr/>
        </p:nvSpPr>
        <p:spPr>
          <a:xfrm>
            <a:off x="4932040" y="4509120"/>
            <a:ext cx="396044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dirty="0" smtClean="0"/>
              <a:t>wysokość </a:t>
            </a:r>
            <a:r>
              <a:rPr lang="pl-PL" b="1" dirty="0" smtClean="0"/>
              <a:t>h</a:t>
            </a:r>
            <a:r>
              <a:rPr lang="pl-PL" b="1" baseline="-25000" dirty="0" smtClean="0"/>
              <a:t>2</a:t>
            </a:r>
            <a:r>
              <a:rPr lang="pl-PL" b="1" dirty="0" smtClean="0"/>
              <a:t> </a:t>
            </a:r>
            <a:r>
              <a:rPr lang="pl-PL" dirty="0" smtClean="0"/>
              <a:t>opuszczona na  bok  </a:t>
            </a:r>
            <a:r>
              <a:rPr lang="pl-PL" b="1" dirty="0" smtClean="0"/>
              <a:t>b</a:t>
            </a:r>
            <a:endParaRPr lang="pl-PL" b="1" dirty="0"/>
          </a:p>
        </p:txBody>
      </p:sp>
      <p:cxnSp>
        <p:nvCxnSpPr>
          <p:cNvPr id="34" name="Łącznik prosty ze strzałką 33"/>
          <p:cNvCxnSpPr>
            <a:stCxn id="27" idx="1"/>
          </p:cNvCxnSpPr>
          <p:nvPr/>
        </p:nvCxnSpPr>
        <p:spPr>
          <a:xfrm flipH="1" flipV="1">
            <a:off x="1763688" y="2636912"/>
            <a:ext cx="3168352" cy="1552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Łącznik prosty ze strzałką 35"/>
          <p:cNvCxnSpPr/>
          <p:nvPr/>
        </p:nvCxnSpPr>
        <p:spPr>
          <a:xfrm flipH="1" flipV="1">
            <a:off x="2771800" y="2564904"/>
            <a:ext cx="2088232" cy="20882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Łącznik prosty 37"/>
          <p:cNvCxnSpPr/>
          <p:nvPr/>
        </p:nvCxnSpPr>
        <p:spPr>
          <a:xfrm>
            <a:off x="1691680" y="1700808"/>
            <a:ext cx="0" cy="1440160"/>
          </a:xfrm>
          <a:prstGeom prst="line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39"/>
          <p:cNvCxnSpPr/>
          <p:nvPr/>
        </p:nvCxnSpPr>
        <p:spPr>
          <a:xfrm>
            <a:off x="1691680" y="1700808"/>
            <a:ext cx="2016224" cy="136815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pole tekstowe 40"/>
          <p:cNvSpPr txBox="1"/>
          <p:nvPr/>
        </p:nvSpPr>
        <p:spPr>
          <a:xfrm>
            <a:off x="1979712" y="3140968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 smtClean="0"/>
              <a:t>a</a:t>
            </a:r>
            <a:endParaRPr lang="pl-PL" sz="3600" dirty="0"/>
          </a:p>
        </p:txBody>
      </p:sp>
      <p:sp>
        <p:nvSpPr>
          <p:cNvPr id="42" name="pole tekstowe 41"/>
          <p:cNvSpPr txBox="1"/>
          <p:nvPr/>
        </p:nvSpPr>
        <p:spPr>
          <a:xfrm>
            <a:off x="4355976" y="2132856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b</a:t>
            </a:r>
            <a:endParaRPr lang="pl-PL" sz="3600" dirty="0"/>
          </a:p>
        </p:txBody>
      </p:sp>
      <p:sp>
        <p:nvSpPr>
          <p:cNvPr id="43" name="pole tekstowe 42"/>
          <p:cNvSpPr txBox="1"/>
          <p:nvPr/>
        </p:nvSpPr>
        <p:spPr>
          <a:xfrm>
            <a:off x="395536" y="4149080"/>
            <a:ext cx="3096344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Pole </a:t>
            </a:r>
            <a:r>
              <a:rPr lang="pl-PL" b="1" dirty="0" smtClean="0"/>
              <a:t>równoległoboku</a:t>
            </a:r>
            <a:endParaRPr lang="pl-PL" b="1" dirty="0"/>
          </a:p>
        </p:txBody>
      </p:sp>
      <p:cxnSp>
        <p:nvCxnSpPr>
          <p:cNvPr id="48" name="Łącznik prosty 47"/>
          <p:cNvCxnSpPr/>
          <p:nvPr/>
        </p:nvCxnSpPr>
        <p:spPr>
          <a:xfrm flipV="1">
            <a:off x="3635896" y="1700808"/>
            <a:ext cx="0" cy="1512168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Łącznik zakrzywiony 49"/>
          <p:cNvCxnSpPr/>
          <p:nvPr/>
        </p:nvCxnSpPr>
        <p:spPr>
          <a:xfrm rot="10800000" flipV="1">
            <a:off x="1043608" y="2132856"/>
            <a:ext cx="2880320" cy="7200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pole tekstowe 51"/>
          <p:cNvSpPr txBox="1"/>
          <p:nvPr/>
        </p:nvSpPr>
        <p:spPr>
          <a:xfrm>
            <a:off x="611560" y="4869160"/>
            <a:ext cx="2664296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4000" dirty="0" smtClean="0"/>
              <a:t>P = ah</a:t>
            </a:r>
            <a:r>
              <a:rPr lang="pl-PL" sz="4000" baseline="-25000" dirty="0" smtClean="0"/>
              <a:t>1</a:t>
            </a:r>
            <a:endParaRPr lang="pl-PL" sz="4000" dirty="0"/>
          </a:p>
        </p:txBody>
      </p:sp>
      <p:sp>
        <p:nvSpPr>
          <p:cNvPr id="53" name="pole tekstowe 52"/>
          <p:cNvSpPr txBox="1"/>
          <p:nvPr/>
        </p:nvSpPr>
        <p:spPr>
          <a:xfrm>
            <a:off x="611560" y="5877272"/>
            <a:ext cx="2664296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4000" dirty="0" smtClean="0"/>
              <a:t>P = bh</a:t>
            </a:r>
            <a:r>
              <a:rPr lang="pl-PL" sz="4000" baseline="-25000" dirty="0"/>
              <a:t>2</a:t>
            </a:r>
            <a:endParaRPr lang="pl-PL" sz="4000" dirty="0"/>
          </a:p>
        </p:txBody>
      </p:sp>
      <p:sp>
        <p:nvSpPr>
          <p:cNvPr id="54" name="Prostokąt 53"/>
          <p:cNvSpPr/>
          <p:nvPr/>
        </p:nvSpPr>
        <p:spPr>
          <a:xfrm>
            <a:off x="683568" y="1772816"/>
            <a:ext cx="2952328" cy="1440160"/>
          </a:xfrm>
          <a:prstGeom prst="rect">
            <a:avLst/>
          </a:prstGeom>
          <a:noFill/>
          <a:ln w="57150"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7" grpId="0" animBg="1"/>
      <p:bldP spid="29" grpId="0" animBg="1"/>
      <p:bldP spid="41" grpId="0"/>
      <p:bldP spid="42" grpId="0"/>
      <p:bldP spid="43" grpId="0" animBg="1"/>
      <p:bldP spid="52" grpId="0" animBg="1"/>
      <p:bldP spid="53" grpId="0" animBg="1"/>
      <p:bldP spid="54" grpId="0" animBg="1"/>
      <p:bldP spid="5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907704" y="548680"/>
            <a:ext cx="5472608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Własności </a:t>
            </a:r>
            <a:r>
              <a:rPr lang="pl-PL" b="1" dirty="0" smtClean="0"/>
              <a:t>rombu</a:t>
            </a:r>
            <a:endParaRPr lang="pl-PL" b="1" dirty="0"/>
          </a:p>
        </p:txBody>
      </p:sp>
      <p:pic>
        <p:nvPicPr>
          <p:cNvPr id="3" name="Obraz 2" descr="beznazw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412776"/>
            <a:ext cx="4899793" cy="2728627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5004048" y="2780928"/>
            <a:ext cx="280831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dirty="0" smtClean="0"/>
              <a:t>Przekątne rombu: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4932040" y="1556792"/>
            <a:ext cx="288032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b="1" dirty="0" smtClean="0"/>
              <a:t>Romb</a:t>
            </a:r>
            <a:r>
              <a:rPr lang="pl-PL" dirty="0" smtClean="0"/>
              <a:t> to równoległobok o równych bokach.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5004048" y="3429000"/>
            <a:ext cx="280831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dirty="0" smtClean="0"/>
              <a:t>- </a:t>
            </a:r>
            <a:r>
              <a:rPr lang="pl-PL" dirty="0"/>
              <a:t>s</a:t>
            </a:r>
            <a:r>
              <a:rPr lang="pl-PL" dirty="0" smtClean="0"/>
              <a:t>ą prostopadłe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5004048" y="3933056"/>
            <a:ext cx="280831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dirty="0" smtClean="0"/>
              <a:t>- </a:t>
            </a:r>
            <a:r>
              <a:rPr lang="pl-PL" dirty="0"/>
              <a:t>d</a:t>
            </a:r>
            <a:r>
              <a:rPr lang="pl-PL" dirty="0" smtClean="0"/>
              <a:t>zielą się na połowy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5004048" y="4509120"/>
            <a:ext cx="280831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dirty="0" smtClean="0"/>
              <a:t>- dzielą kąty wewnętrzne na połowy.</a:t>
            </a:r>
            <a:endParaRPr lang="pl-PL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971600" y="4653136"/>
            <a:ext cx="3024336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dirty="0" smtClean="0"/>
              <a:t>Wysokości rombu są równe.</a:t>
            </a:r>
            <a:endParaRPr lang="pl-PL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1043608" y="5445224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err="1" smtClean="0"/>
              <a:t>Obw</a:t>
            </a:r>
            <a:r>
              <a:rPr lang="pl-PL" sz="3600" dirty="0" smtClean="0"/>
              <a:t> = 4a</a:t>
            </a:r>
            <a:endParaRPr lang="pl-PL" sz="3600" dirty="0"/>
          </a:p>
        </p:txBody>
      </p:sp>
      <p:cxnSp>
        <p:nvCxnSpPr>
          <p:cNvPr id="14" name="Łącznik prosty 13"/>
          <p:cNvCxnSpPr/>
          <p:nvPr/>
        </p:nvCxnSpPr>
        <p:spPr>
          <a:xfrm flipV="1">
            <a:off x="1043608" y="1844824"/>
            <a:ext cx="3312368" cy="1944216"/>
          </a:xfrm>
          <a:prstGeom prst="line">
            <a:avLst/>
          </a:prstGeom>
          <a:ln w="762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>
            <a:off x="2123728" y="1844824"/>
            <a:ext cx="1080120" cy="1944216"/>
          </a:xfrm>
          <a:prstGeom prst="line">
            <a:avLst/>
          </a:prstGeom>
          <a:ln w="571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18"/>
          <p:cNvCxnSpPr/>
          <p:nvPr/>
        </p:nvCxnSpPr>
        <p:spPr>
          <a:xfrm>
            <a:off x="2123728" y="1844824"/>
            <a:ext cx="72008" cy="1944216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Łącznik prosty 20"/>
          <p:cNvCxnSpPr/>
          <p:nvPr/>
        </p:nvCxnSpPr>
        <p:spPr>
          <a:xfrm>
            <a:off x="2483768" y="1844824"/>
            <a:ext cx="72008" cy="1944216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21"/>
          <p:cNvCxnSpPr/>
          <p:nvPr/>
        </p:nvCxnSpPr>
        <p:spPr>
          <a:xfrm>
            <a:off x="2987824" y="1844824"/>
            <a:ext cx="72008" cy="1944216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22"/>
          <p:cNvCxnSpPr/>
          <p:nvPr/>
        </p:nvCxnSpPr>
        <p:spPr>
          <a:xfrm>
            <a:off x="1619672" y="2708920"/>
            <a:ext cx="1584176" cy="108012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27"/>
          <p:cNvCxnSpPr/>
          <p:nvPr/>
        </p:nvCxnSpPr>
        <p:spPr>
          <a:xfrm>
            <a:off x="1835696" y="2348880"/>
            <a:ext cx="1584176" cy="1080120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pole tekstowe 30"/>
          <p:cNvSpPr txBox="1"/>
          <p:nvPr/>
        </p:nvSpPr>
        <p:spPr>
          <a:xfrm>
            <a:off x="3203848" y="249289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½ d</a:t>
            </a:r>
            <a:r>
              <a:rPr lang="pl-PL" baseline="-25000" dirty="0" smtClean="0"/>
              <a:t>2</a:t>
            </a:r>
            <a:endParaRPr lang="pl-PL" dirty="0"/>
          </a:p>
        </p:txBody>
      </p:sp>
      <p:sp>
        <p:nvSpPr>
          <p:cNvPr id="32" name="pole tekstowe 31"/>
          <p:cNvSpPr txBox="1"/>
          <p:nvPr/>
        </p:nvSpPr>
        <p:spPr>
          <a:xfrm>
            <a:off x="2483768" y="213285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½ d</a:t>
            </a:r>
            <a:r>
              <a:rPr lang="pl-PL" baseline="-25000" dirty="0"/>
              <a:t>1</a:t>
            </a:r>
            <a:endParaRPr lang="pl-PL" dirty="0"/>
          </a:p>
        </p:txBody>
      </p:sp>
      <p:sp>
        <p:nvSpPr>
          <p:cNvPr id="33" name="pole tekstowe 32"/>
          <p:cNvSpPr txBox="1"/>
          <p:nvPr/>
        </p:nvSpPr>
        <p:spPr>
          <a:xfrm>
            <a:off x="1547664" y="342900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½ </a:t>
            </a:r>
            <a:r>
              <a:rPr lang="el-GR" dirty="0" smtClean="0"/>
              <a:t>α</a:t>
            </a:r>
            <a:endParaRPr lang="pl-PL" dirty="0"/>
          </a:p>
        </p:txBody>
      </p:sp>
      <p:sp>
        <p:nvSpPr>
          <p:cNvPr id="34" name="pole tekstowe 33"/>
          <p:cNvSpPr txBox="1"/>
          <p:nvPr/>
        </p:nvSpPr>
        <p:spPr>
          <a:xfrm>
            <a:off x="1331640" y="314096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½ </a:t>
            </a:r>
            <a:r>
              <a:rPr lang="el-GR" dirty="0" smtClean="0"/>
              <a:t>α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4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4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4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4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/>
      <p:bldP spid="31" grpId="0"/>
      <p:bldP spid="32" grpId="0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907704" y="548680"/>
            <a:ext cx="5472608" cy="36933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Własności </a:t>
            </a:r>
            <a:r>
              <a:rPr lang="pl-PL" b="1" dirty="0" smtClean="0"/>
              <a:t>rombu</a:t>
            </a:r>
            <a:endParaRPr lang="pl-PL" b="1" dirty="0"/>
          </a:p>
        </p:txBody>
      </p:sp>
      <p:sp>
        <p:nvSpPr>
          <p:cNvPr id="3" name="pole tekstowe 2"/>
          <p:cNvSpPr txBox="1"/>
          <p:nvPr/>
        </p:nvSpPr>
        <p:spPr>
          <a:xfrm>
            <a:off x="1907704" y="1052736"/>
            <a:ext cx="5472608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3200" dirty="0" smtClean="0"/>
              <a:t>Jak obliczyć pole </a:t>
            </a:r>
            <a:r>
              <a:rPr lang="pl-PL" sz="3200" b="1" dirty="0" smtClean="0"/>
              <a:t>rombu????</a:t>
            </a:r>
            <a:endParaRPr lang="pl-PL" sz="3200" b="1" dirty="0"/>
          </a:p>
        </p:txBody>
      </p:sp>
      <p:pic>
        <p:nvPicPr>
          <p:cNvPr id="4" name="Obraz 3" descr="beznazw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772816"/>
            <a:ext cx="4104456" cy="2245615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3995936" y="2204864"/>
            <a:ext cx="432048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Romb jest równoległobokiem zatem: 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4788024" y="3068960"/>
            <a:ext cx="2664296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4000" dirty="0" smtClean="0"/>
              <a:t>P = </a:t>
            </a:r>
            <a:r>
              <a:rPr lang="pl-PL" sz="4000" dirty="0" err="1" smtClean="0"/>
              <a:t>ah</a:t>
            </a:r>
            <a:endParaRPr lang="pl-PL" sz="4000" dirty="0"/>
          </a:p>
        </p:txBody>
      </p:sp>
      <p:pic>
        <p:nvPicPr>
          <p:cNvPr id="7" name="Obraz 6" descr="pole_rombu_m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005064"/>
            <a:ext cx="4424268" cy="1872208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4788024" y="4509120"/>
            <a:ext cx="2664296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4000" dirty="0" smtClean="0"/>
              <a:t>P = ½ d</a:t>
            </a:r>
            <a:r>
              <a:rPr lang="pl-PL" sz="4000" baseline="-25000" dirty="0" smtClean="0"/>
              <a:t>1</a:t>
            </a:r>
            <a:r>
              <a:rPr lang="pl-PL" sz="4000" dirty="0" smtClean="0"/>
              <a:t>d</a:t>
            </a:r>
            <a:r>
              <a:rPr lang="pl-PL" sz="4000" baseline="-25000" dirty="0" smtClean="0"/>
              <a:t>2</a:t>
            </a:r>
            <a:endParaRPr lang="pl-PL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1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47664" y="2204864"/>
            <a:ext cx="598625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pl-PL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Równoległoboki </a:t>
            </a:r>
          </a:p>
          <a:p>
            <a:pPr algn="ctr"/>
            <a:r>
              <a:rPr lang="pl-PL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i Romby </a:t>
            </a:r>
          </a:p>
          <a:p>
            <a:pPr algn="ctr"/>
            <a:r>
              <a:rPr lang="pl-PL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wokół </a:t>
            </a:r>
            <a:r>
              <a:rPr lang="pl-PL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naS</a:t>
            </a:r>
            <a:endParaRPr lang="pl-PL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imagesCA0YV46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404664"/>
            <a:ext cx="3951882" cy="3951882"/>
          </a:xfrm>
          <a:prstGeom prst="rect">
            <a:avLst/>
          </a:prstGeom>
        </p:spPr>
      </p:pic>
      <p:pic>
        <p:nvPicPr>
          <p:cNvPr id="3" name="Obraz 2" descr="imagesCA6X9RI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548680"/>
            <a:ext cx="4455941" cy="3600400"/>
          </a:xfrm>
          <a:prstGeom prst="rect">
            <a:avLst/>
          </a:prstGeom>
        </p:spPr>
      </p:pic>
      <p:pic>
        <p:nvPicPr>
          <p:cNvPr id="4" name="Obraz 3" descr="imagesCA7CPWF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2780928"/>
            <a:ext cx="3888432" cy="3888432"/>
          </a:xfrm>
          <a:prstGeom prst="rect">
            <a:avLst/>
          </a:prstGeom>
        </p:spPr>
      </p:pic>
      <p:pic>
        <p:nvPicPr>
          <p:cNvPr id="5" name="Obraz 4" descr="imagesCA7MUBHC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39952" y="2204864"/>
            <a:ext cx="4311923" cy="4311923"/>
          </a:xfrm>
          <a:prstGeom prst="rect">
            <a:avLst/>
          </a:prstGeom>
        </p:spPr>
      </p:pic>
      <p:pic>
        <p:nvPicPr>
          <p:cNvPr id="6" name="Obraz 5" descr="imagesCA24HTQG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115616" y="1340768"/>
            <a:ext cx="6817151" cy="4536504"/>
          </a:xfrm>
          <a:prstGeom prst="rect">
            <a:avLst/>
          </a:prstGeom>
        </p:spPr>
      </p:pic>
      <p:pic>
        <p:nvPicPr>
          <p:cNvPr id="7" name="Obraz 6" descr="imagesCA65RWH8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139952" y="476672"/>
            <a:ext cx="4545856" cy="3405004"/>
          </a:xfrm>
          <a:prstGeom prst="rect">
            <a:avLst/>
          </a:prstGeom>
        </p:spPr>
      </p:pic>
      <p:pic>
        <p:nvPicPr>
          <p:cNvPr id="8" name="Obraz 7" descr="imagesCAAD4LZ4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67543" y="1700808"/>
            <a:ext cx="6864387" cy="4551387"/>
          </a:xfrm>
          <a:prstGeom prst="rect">
            <a:avLst/>
          </a:prstGeom>
        </p:spPr>
      </p:pic>
      <p:pic>
        <p:nvPicPr>
          <p:cNvPr id="9" name="Obraz 8" descr="imagesCAB40O03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195736" y="332656"/>
            <a:ext cx="6510042" cy="4876248"/>
          </a:xfrm>
          <a:prstGeom prst="rect">
            <a:avLst/>
          </a:prstGeom>
        </p:spPr>
      </p:pic>
      <p:pic>
        <p:nvPicPr>
          <p:cNvPr id="10" name="Obraz 9" descr="imagesCAD9LXUK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67543" y="0"/>
            <a:ext cx="4573359" cy="5157192"/>
          </a:xfrm>
          <a:prstGeom prst="rect">
            <a:avLst/>
          </a:prstGeom>
        </p:spPr>
      </p:pic>
      <p:pic>
        <p:nvPicPr>
          <p:cNvPr id="11" name="Obraz 10" descr="imagesCAEZMPH4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267744" y="1772816"/>
            <a:ext cx="6600734" cy="4392488"/>
          </a:xfrm>
          <a:prstGeom prst="rect">
            <a:avLst/>
          </a:prstGeom>
        </p:spPr>
      </p:pic>
      <p:pic>
        <p:nvPicPr>
          <p:cNvPr id="12" name="Obraz 11" descr="imagesCAISLZEF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344832" y="620688"/>
            <a:ext cx="5468695" cy="3672408"/>
          </a:xfrm>
          <a:prstGeom prst="rect">
            <a:avLst/>
          </a:prstGeom>
        </p:spPr>
      </p:pic>
      <p:pic>
        <p:nvPicPr>
          <p:cNvPr id="13" name="Obraz 12" descr="imagesCAH1DIJ5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4283968" y="1988840"/>
            <a:ext cx="4455939" cy="4455939"/>
          </a:xfrm>
          <a:prstGeom prst="rect">
            <a:avLst/>
          </a:prstGeom>
        </p:spPr>
      </p:pic>
      <p:pic>
        <p:nvPicPr>
          <p:cNvPr id="14" name="Obraz 13" descr="imagesCAPA1HK1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4067944" y="332656"/>
            <a:ext cx="4743971" cy="4743971"/>
          </a:xfrm>
          <a:prstGeom prst="rect">
            <a:avLst/>
          </a:prstGeom>
        </p:spPr>
      </p:pic>
      <p:pic>
        <p:nvPicPr>
          <p:cNvPr id="15" name="Obraz 14" descr="imagesCASUAPF4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2987824" y="1310680"/>
            <a:ext cx="3672408" cy="3672408"/>
          </a:xfrm>
          <a:prstGeom prst="rect">
            <a:avLst/>
          </a:prstGeom>
        </p:spPr>
      </p:pic>
      <p:pic>
        <p:nvPicPr>
          <p:cNvPr id="16" name="Obraz 15" descr="imagesCAWKAN4Y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2555776" y="908720"/>
            <a:ext cx="4599955" cy="4599955"/>
          </a:xfrm>
          <a:prstGeom prst="rect">
            <a:avLst/>
          </a:prstGeom>
        </p:spPr>
      </p:pic>
      <p:pic>
        <p:nvPicPr>
          <p:cNvPr id="17" name="Obraz 16" descr="imagesCAXBARZ9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251520" y="2924944"/>
            <a:ext cx="4999967" cy="3327251"/>
          </a:xfrm>
          <a:prstGeom prst="rect">
            <a:avLst/>
          </a:prstGeom>
        </p:spPr>
      </p:pic>
      <p:pic>
        <p:nvPicPr>
          <p:cNvPr id="18" name="Obraz 17" descr="imagesCAV5DDYL.jp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5220072" y="332656"/>
            <a:ext cx="3182188" cy="3312368"/>
          </a:xfrm>
          <a:prstGeom prst="rect">
            <a:avLst/>
          </a:prstGeom>
        </p:spPr>
      </p:pic>
      <p:pic>
        <p:nvPicPr>
          <p:cNvPr id="19" name="Obraz 18" descr="imagesCAOTJZUQ.jp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2627784" y="620688"/>
            <a:ext cx="4021410" cy="49041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6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6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1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6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1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6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169</Words>
  <Application>Microsoft Office PowerPoint</Application>
  <PresentationFormat>Pokaz na ekranie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Lekcja</vt:lpstr>
      <vt:lpstr>Slajd 2</vt:lpstr>
      <vt:lpstr>Slajd 3</vt:lpstr>
      <vt:lpstr>Slajd 4</vt:lpstr>
      <vt:lpstr>Slajd 5</vt:lpstr>
      <vt:lpstr>Slajd 6</vt:lpstr>
      <vt:lpstr>Slajd 7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Lekcja</dc:title>
  <dc:creator>AGNIESZKA</dc:creator>
  <cp:lastModifiedBy>AGNIESZKA</cp:lastModifiedBy>
  <cp:revision>66</cp:revision>
  <dcterms:created xsi:type="dcterms:W3CDTF">2013-11-23T20:45:04Z</dcterms:created>
  <dcterms:modified xsi:type="dcterms:W3CDTF">2013-11-23T23:35:01Z</dcterms:modified>
</cp:coreProperties>
</file>